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705" r:id="rId2"/>
    <p:sldId id="717" r:id="rId3"/>
    <p:sldId id="542" r:id="rId4"/>
    <p:sldId id="543" r:id="rId5"/>
    <p:sldId id="677" r:id="rId6"/>
    <p:sldId id="577" r:id="rId7"/>
    <p:sldId id="634" r:id="rId8"/>
    <p:sldId id="635" r:id="rId9"/>
    <p:sldId id="636" r:id="rId10"/>
    <p:sldId id="649" r:id="rId11"/>
    <p:sldId id="650" r:id="rId12"/>
    <p:sldId id="653" r:id="rId13"/>
    <p:sldId id="654" r:id="rId14"/>
    <p:sldId id="658" r:id="rId15"/>
    <p:sldId id="661" r:id="rId16"/>
    <p:sldId id="662" r:id="rId17"/>
    <p:sldId id="660" r:id="rId18"/>
    <p:sldId id="656" r:id="rId19"/>
    <p:sldId id="664" r:id="rId20"/>
    <p:sldId id="713" r:id="rId21"/>
    <p:sldId id="714" r:id="rId22"/>
    <p:sldId id="715" r:id="rId23"/>
    <p:sldId id="722" r:id="rId24"/>
    <p:sldId id="718" r:id="rId25"/>
    <p:sldId id="720" r:id="rId26"/>
    <p:sldId id="621" r:id="rId27"/>
    <p:sldId id="622" r:id="rId28"/>
    <p:sldId id="623" r:id="rId29"/>
    <p:sldId id="624" r:id="rId30"/>
    <p:sldId id="625" r:id="rId31"/>
    <p:sldId id="626" r:id="rId32"/>
    <p:sldId id="627" r:id="rId33"/>
    <p:sldId id="628" r:id="rId34"/>
    <p:sldId id="629" r:id="rId35"/>
    <p:sldId id="716" r:id="rId36"/>
    <p:sldId id="631" r:id="rId37"/>
    <p:sldId id="721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270D"/>
    <a:srgbClr val="215779"/>
    <a:srgbClr val="9A3913"/>
    <a:srgbClr val="8F5135"/>
    <a:srgbClr val="2C74A0"/>
    <a:srgbClr val="5AA5D1"/>
    <a:srgbClr val="513A23"/>
    <a:srgbClr val="66492C"/>
    <a:srgbClr val="0E0A06"/>
    <a:srgbClr val="203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 autoAdjust="0"/>
    <p:restoredTop sz="94404" autoAdjust="0"/>
  </p:normalViewPr>
  <p:slideViewPr>
    <p:cSldViewPr>
      <p:cViewPr varScale="1">
        <p:scale>
          <a:sx n="81" d="100"/>
          <a:sy n="81" d="100"/>
        </p:scale>
        <p:origin x="44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1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1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9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0ybgYajDH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6.wdp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20.wdp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2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tEgXJRTLS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3 – The Bride Reflects the Groom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8047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jesus spear">
            <a:extLst>
              <a:ext uri="{FF2B5EF4-FFF2-40B4-BE49-F238E27FC236}">
                <a16:creationId xmlns:a16="http://schemas.microsoft.com/office/drawing/2014/main" id="{775262BE-DAD8-4C22-874A-3CA5F826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5019"/>
                    </a14:imgEffect>
                    <a14:imgEffect>
                      <a14:saturation sat="135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99262"/>
            <a:ext cx="9448799" cy="629526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152400"/>
            <a:ext cx="9144000" cy="2057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18288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4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When Jesus died, His side was also wounded and His bride was created through His death.</a:t>
            </a:r>
            <a:endParaRPr lang="en-US" sz="4400" b="1" dirty="0">
              <a:ln w="38100">
                <a:noFill/>
              </a:ln>
              <a:effectLst>
                <a:glow rad="139700">
                  <a:srgbClr val="361E02"/>
                </a:glow>
              </a:effectLst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643A1-BA90-4896-A85A-7046E80547B7}"/>
              </a:ext>
            </a:extLst>
          </p:cNvPr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182880" bIns="0">
            <a:noAutofit/>
          </a:bodyPr>
          <a:lstStyle/>
          <a:p>
            <a:pPr>
              <a:lnSpc>
                <a:spcPts val="37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“But one of the soldiers pushed a spear into His side. Blood and water ran out.” </a:t>
            </a:r>
          </a:p>
          <a:p>
            <a:pPr algn="r">
              <a:lnSpc>
                <a:spcPts val="3700"/>
              </a:lnSpc>
            </a:pPr>
            <a:r>
              <a:rPr lang="en-US" sz="20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Jn. 19:34 NLV</a:t>
            </a:r>
            <a:endParaRPr lang="en-US" sz="2000" b="1" dirty="0">
              <a:ln w="38100">
                <a:noFill/>
              </a:ln>
              <a:effectLst>
                <a:glow rad="139700">
                  <a:srgbClr val="361E02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4375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D97B62F3-7337-4D3E-8E16-60E5FF12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4525"/>
                    </a14:imgEffect>
                    <a14:imgEffect>
                      <a14:saturation sat="95000"/>
                    </a14:imgEffect>
                    <a14:imgEffect>
                      <a14:brightnessContrast bright="32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A643A1-BA90-4896-A85A-7046E80547B7}"/>
              </a:ext>
            </a:extLst>
          </p:cNvPr>
          <p:cNvSpPr/>
          <p:nvPr/>
        </p:nvSpPr>
        <p:spPr>
          <a:xfrm>
            <a:off x="76200" y="5257800"/>
            <a:ext cx="9067800" cy="1600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“He showed them his hands and side. And how wonderful was their joy as they saw their Lord!” </a:t>
            </a:r>
            <a:r>
              <a:rPr lang="en-US" sz="20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Jn. 20:20 TLB</a:t>
            </a:r>
            <a:endParaRPr lang="en-US" sz="2000" b="1" dirty="0">
              <a:ln w="38100">
                <a:noFill/>
              </a:ln>
              <a:effectLst>
                <a:glow rad="139700">
                  <a:srgbClr val="361E02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014899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god created adam and eve">
            <a:extLst>
              <a:ext uri="{FF2B5EF4-FFF2-40B4-BE49-F238E27FC236}">
                <a16:creationId xmlns:a16="http://schemas.microsoft.com/office/drawing/2014/main" id="{C67F8B49-9A0D-4F88-AF0D-EDD3987C8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612"/>
                    </a14:imgEffect>
                    <a14:imgEffect>
                      <a14:saturation sat="106000"/>
                    </a14:imgEffect>
                    <a14:imgEffect>
                      <a14:brightnessContrast bright="-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7" b="101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A643A1-BA90-4896-A85A-7046E80547B7}"/>
              </a:ext>
            </a:extLst>
          </p:cNvPr>
          <p:cNvSpPr/>
          <p:nvPr/>
        </p:nvSpPr>
        <p:spPr>
          <a:xfrm>
            <a:off x="5334000" y="2209800"/>
            <a:ext cx="3810000" cy="4648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“This explains why a man leaves his father and mother and is joined to his wife in such a way that the two become one person.” </a:t>
            </a:r>
            <a:r>
              <a:rPr lang="en-US" sz="20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Gen 2:24 TLB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B0DAD-7162-45C1-9494-07A6EF06B0FD}"/>
              </a:ext>
            </a:extLst>
          </p:cNvPr>
          <p:cNvSpPr/>
          <p:nvPr/>
        </p:nvSpPr>
        <p:spPr>
          <a:xfrm>
            <a:off x="76200" y="304800"/>
            <a:ext cx="9067800" cy="533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4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Adam Became One with His Bride</a:t>
            </a:r>
          </a:p>
        </p:txBody>
      </p:sp>
    </p:spTree>
    <p:extLst>
      <p:ext uri="{BB962C8B-B14F-4D97-AF65-F5344CB8AC3E}">
        <p14:creationId xmlns:p14="http://schemas.microsoft.com/office/powerpoint/2010/main" val="107109499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AAC45E-15E5-4083-9A8A-9F3B73A09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" b="5710"/>
          <a:stretch/>
        </p:blipFill>
        <p:spPr>
          <a:xfrm>
            <a:off x="3657600" y="-133607"/>
            <a:ext cx="5688979" cy="7162799"/>
          </a:xfrm>
          <a:effectLst>
            <a:softEdge rad="1143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16AB63-21A1-47E1-AC94-7F105498A2A0}"/>
              </a:ext>
            </a:extLst>
          </p:cNvPr>
          <p:cNvSpPr/>
          <p:nvPr/>
        </p:nvSpPr>
        <p:spPr>
          <a:xfrm>
            <a:off x="0" y="37586"/>
            <a:ext cx="3886200" cy="6820414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91440" rIns="91440" bIns="0">
            <a:noAutofit/>
          </a:bodyPr>
          <a:lstStyle/>
          <a:p>
            <a:pPr>
              <a:lnSpc>
                <a:spcPts val="3500"/>
              </a:lnSpc>
            </a:pPr>
            <a:r>
              <a:rPr lang="en-US" sz="3600" b="1" dirty="0">
                <a:ln w="38100">
                  <a:noFill/>
                </a:ln>
                <a:effectLst/>
                <a:latin typeface="+mn-lt"/>
              </a:rPr>
              <a:t>“We are parts of his body.  That’s why a man will leave his father and mother and be united with his wife, and the two will be one.</a:t>
            </a:r>
          </a:p>
          <a:p>
            <a:pPr>
              <a:lnSpc>
                <a:spcPts val="3500"/>
              </a:lnSpc>
            </a:pPr>
            <a:r>
              <a:rPr lang="en-US" sz="3600" b="1" dirty="0">
                <a:ln w="38100">
                  <a:noFill/>
                </a:ln>
                <a:effectLst/>
                <a:latin typeface="+mn-lt"/>
              </a:rPr>
              <a:t>This is a great mystery. (I’m talking about Christ’s relationship to the church.)” </a:t>
            </a:r>
          </a:p>
          <a:p>
            <a:pPr algn="r">
              <a:lnSpc>
                <a:spcPts val="3500"/>
              </a:lnSpc>
            </a:pPr>
            <a:r>
              <a:rPr lang="en-US" sz="2000" b="1" dirty="0">
                <a:ln w="38100">
                  <a:noFill/>
                </a:ln>
                <a:effectLst/>
                <a:latin typeface="+mn-lt"/>
              </a:rPr>
              <a:t>Eph. 5:30-32 GW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44381-6758-41C2-A58D-6E0989F17DA1}"/>
              </a:ext>
            </a:extLst>
          </p:cNvPr>
          <p:cNvSpPr/>
          <p:nvPr/>
        </p:nvSpPr>
        <p:spPr>
          <a:xfrm>
            <a:off x="3886199" y="5105400"/>
            <a:ext cx="5460379" cy="17526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54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Jesus and His Bride Are One</a:t>
            </a:r>
          </a:p>
        </p:txBody>
      </p:sp>
    </p:spTree>
    <p:extLst>
      <p:ext uri="{BB962C8B-B14F-4D97-AF65-F5344CB8AC3E}">
        <p14:creationId xmlns:p14="http://schemas.microsoft.com/office/powerpoint/2010/main" val="1763480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55DD-6E51-4F2A-A60F-911C4BE0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sky, indoor&#10;&#10;Description generated with high confidence">
            <a:extLst>
              <a:ext uri="{FF2B5EF4-FFF2-40B4-BE49-F238E27FC236}">
                <a16:creationId xmlns:a16="http://schemas.microsoft.com/office/drawing/2014/main" id="{56FBBFD3-4B42-400F-9003-301F70BE1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6288"/>
                    </a14:imgEffect>
                    <a14:imgEffect>
                      <a14:saturation sat="131000"/>
                    </a14:imgEffect>
                    <a14:imgEffect>
                      <a14:brightnessContrast bright="-2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>
          <a:xfrm>
            <a:off x="-1" y="0"/>
            <a:ext cx="9152514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D879FC-AD44-4C66-BBD2-58F412771FF2}"/>
              </a:ext>
            </a:extLst>
          </p:cNvPr>
          <p:cNvSpPr/>
          <p:nvPr/>
        </p:nvSpPr>
        <p:spPr>
          <a:xfrm>
            <a:off x="0" y="4419600"/>
            <a:ext cx="9144000" cy="2286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91440" rIns="91440" bIns="0">
            <a:noAutofit/>
          </a:bodyPr>
          <a:lstStyle/>
          <a:p>
            <a:r>
              <a:rPr lang="en-US" sz="3600" b="1" dirty="0">
                <a:ln w="38100">
                  <a:noFill/>
                </a:ln>
                <a:effectLst>
                  <a:glow rad="241300">
                    <a:srgbClr val="3D2543"/>
                  </a:glow>
                </a:effectLst>
                <a:latin typeface="+mn-lt"/>
              </a:rPr>
              <a:t>“Surely you know that your bodies are parts of Christ himself…” </a:t>
            </a:r>
            <a:r>
              <a:rPr lang="en-US" sz="2400" b="1" dirty="0">
                <a:ln w="38100">
                  <a:noFill/>
                </a:ln>
                <a:effectLst>
                  <a:glow rad="241300">
                    <a:srgbClr val="3D2543"/>
                  </a:glow>
                </a:effectLst>
                <a:latin typeface="+mn-lt"/>
              </a:rPr>
              <a:t>1 Cor. 6:15 NCV</a:t>
            </a:r>
          </a:p>
          <a:p>
            <a:r>
              <a:rPr lang="en-US" sz="3600" b="1" dirty="0">
                <a:ln w="38100">
                  <a:noFill/>
                </a:ln>
                <a:effectLst>
                  <a:glow rad="241300">
                    <a:srgbClr val="3D2543"/>
                  </a:glow>
                </a:effectLst>
                <a:latin typeface="+mn-lt"/>
              </a:rPr>
              <a:t>“But the one who joins with the Lord is one spirit with the Lord.” </a:t>
            </a:r>
            <a:r>
              <a:rPr lang="en-US" sz="2000" b="1" dirty="0">
                <a:ln w="38100">
                  <a:noFill/>
                </a:ln>
                <a:effectLst>
                  <a:glow rad="241300">
                    <a:srgbClr val="3D2543"/>
                  </a:glow>
                </a:effectLst>
                <a:latin typeface="+mn-lt"/>
              </a:rPr>
              <a:t>Cor. 6:17 NCV</a:t>
            </a:r>
          </a:p>
        </p:txBody>
      </p:sp>
    </p:spTree>
    <p:extLst>
      <p:ext uri="{BB962C8B-B14F-4D97-AF65-F5344CB8AC3E}">
        <p14:creationId xmlns:p14="http://schemas.microsoft.com/office/powerpoint/2010/main" val="1757677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D879FC-AD44-4C66-BBD2-58F412771FF2}"/>
              </a:ext>
            </a:extLst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91440" rIns="9144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“This is it!” Adam exclaimed. “She is part of my own bone and flesh! Her name is ‘woman’ because she was taken out of a man.  </a:t>
            </a:r>
            <a:r>
              <a:rPr lang="en-US" sz="20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Gen 2:23 TLB</a:t>
            </a:r>
          </a:p>
        </p:txBody>
      </p:sp>
      <p:pic>
        <p:nvPicPr>
          <p:cNvPr id="14338" name="Picture 2" descr="Image result for adam and eve creation">
            <a:extLst>
              <a:ext uri="{FF2B5EF4-FFF2-40B4-BE49-F238E27FC236}">
                <a16:creationId xmlns:a16="http://schemas.microsoft.com/office/drawing/2014/main" id="{9D291EB5-5728-49C0-BCFF-3E461CBEB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6821"/>
                    </a14:imgEffect>
                    <a14:imgEffect>
                      <a14:saturation sat="97000"/>
                    </a14:imgEffect>
                    <a14:imgEffect>
                      <a14:brightnessContrast bright="4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8" r="16842"/>
          <a:stretch/>
        </p:blipFill>
        <p:spPr bwMode="auto">
          <a:xfrm>
            <a:off x="0" y="-28574"/>
            <a:ext cx="9144000" cy="49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1C0FAE-C59B-407E-B4CC-9990D4C4C728}"/>
              </a:ext>
            </a:extLst>
          </p:cNvPr>
          <p:cNvSpPr/>
          <p:nvPr/>
        </p:nvSpPr>
        <p:spPr>
          <a:xfrm>
            <a:off x="2590800" y="76200"/>
            <a:ext cx="5029200" cy="3581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91440" rIns="91440" bIns="0">
            <a:noAutofit/>
          </a:bodyPr>
          <a:lstStyle/>
          <a:p>
            <a:pPr algn="ctr">
              <a:lnSpc>
                <a:spcPts val="4200"/>
              </a:lnSpc>
            </a:pPr>
            <a:r>
              <a:rPr lang="en-US" sz="4400" b="1" dirty="0">
                <a:ln w="38100">
                  <a:noFill/>
                </a:ln>
                <a:effectLst>
                  <a:glow rad="165100">
                    <a:srgbClr val="6F8502"/>
                  </a:glow>
                </a:effectLst>
                <a:latin typeface="+mn-lt"/>
              </a:rPr>
              <a:t>The Bride Reflects the Groom</a:t>
            </a:r>
          </a:p>
          <a:p>
            <a:pPr algn="ctr"/>
            <a:endParaRPr lang="en-US" sz="1000" b="1" dirty="0">
              <a:ln w="38100">
                <a:noFill/>
              </a:ln>
              <a:effectLst>
                <a:glow rad="165100">
                  <a:srgbClr val="6F8502"/>
                </a:glow>
              </a:effectLst>
              <a:latin typeface="+mn-lt"/>
            </a:endParaRPr>
          </a:p>
          <a:p>
            <a:pPr algn="ctr">
              <a:lnSpc>
                <a:spcPts val="4200"/>
              </a:lnSpc>
            </a:pPr>
            <a:r>
              <a:rPr lang="en-US" sz="4000" b="1" dirty="0">
                <a:ln w="38100">
                  <a:noFill/>
                </a:ln>
                <a:effectLst>
                  <a:glow rad="165100">
                    <a:srgbClr val="6F8502"/>
                  </a:glow>
                </a:effectLst>
                <a:latin typeface="+mn-lt"/>
              </a:rPr>
              <a:t>(Made in </a:t>
            </a:r>
          </a:p>
          <a:p>
            <a:pPr algn="ctr">
              <a:lnSpc>
                <a:spcPts val="4200"/>
              </a:lnSpc>
            </a:pPr>
            <a:r>
              <a:rPr lang="en-US" sz="4000" b="1" dirty="0">
                <a:ln w="38100">
                  <a:noFill/>
                </a:ln>
                <a:effectLst>
                  <a:glow rad="165100">
                    <a:srgbClr val="6F8502"/>
                  </a:glow>
                </a:effectLst>
                <a:latin typeface="+mn-lt"/>
              </a:rPr>
              <a:t>His Image)</a:t>
            </a:r>
          </a:p>
        </p:txBody>
      </p:sp>
    </p:spTree>
    <p:extLst>
      <p:ext uri="{BB962C8B-B14F-4D97-AF65-F5344CB8AC3E}">
        <p14:creationId xmlns:p14="http://schemas.microsoft.com/office/powerpoint/2010/main" val="2654346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D330-CE65-4B95-A88E-63A29B877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nature, water, waterfall&#10;&#10;Description generated with high confidence">
            <a:extLst>
              <a:ext uri="{FF2B5EF4-FFF2-40B4-BE49-F238E27FC236}">
                <a16:creationId xmlns:a16="http://schemas.microsoft.com/office/drawing/2014/main" id="{5A04D23F-A157-46F5-925C-0F637D6A7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 b="12118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30CB5A-39BB-4E42-95F5-B106B0C47191}"/>
              </a:ext>
            </a:extLst>
          </p:cNvPr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9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Jesus made His bride in His image and one day she will reflect Him in every way.</a:t>
            </a:r>
          </a:p>
          <a:p>
            <a:pPr>
              <a:lnSpc>
                <a:spcPts val="39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“[We]…show the bright glory of the Lord, as the Lord’s Spirit makes us more and more like our glorious Lord.” </a:t>
            </a:r>
            <a:r>
              <a:rPr lang="en-US" sz="20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2 Cor. 3:18 CEV</a:t>
            </a:r>
          </a:p>
          <a:p>
            <a:pPr>
              <a:lnSpc>
                <a:spcPts val="39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“He will make these poor bodies of ours like his own glorious body.” </a:t>
            </a:r>
            <a:r>
              <a:rPr lang="en-US" sz="20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Phil. 3:21 CEV</a:t>
            </a:r>
          </a:p>
        </p:txBody>
      </p:sp>
    </p:spTree>
    <p:extLst>
      <p:ext uri="{BB962C8B-B14F-4D97-AF65-F5344CB8AC3E}">
        <p14:creationId xmlns:p14="http://schemas.microsoft.com/office/powerpoint/2010/main" val="3037282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satan in the garden of eden">
            <a:extLst>
              <a:ext uri="{FF2B5EF4-FFF2-40B4-BE49-F238E27FC236}">
                <a16:creationId xmlns:a16="http://schemas.microsoft.com/office/drawing/2014/main" id="{10604CA2-6409-4F62-AFC4-90C923741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D879FC-AD44-4C66-BBD2-58F412771FF2}"/>
              </a:ext>
            </a:extLst>
          </p:cNvPr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effectLst>
            <a:glow rad="165100">
              <a:srgbClr val="39501D"/>
            </a:glow>
          </a:effectLst>
        </p:spPr>
        <p:txBody>
          <a:bodyPr wrap="square" lIns="91440" tIns="91440" rIns="9144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65100">
                    <a:srgbClr val="19332A"/>
                  </a:glow>
                </a:effectLst>
                <a:latin typeface="+mn-lt"/>
              </a:rPr>
              <a:t>“Then the LORD God made a woman from the rib he had taken out of the man, and </a:t>
            </a:r>
            <a:r>
              <a:rPr lang="en-US" sz="3600" b="1" u="sng" dirty="0">
                <a:ln w="38100">
                  <a:noFill/>
                </a:ln>
                <a:effectLst>
                  <a:glow rad="165100">
                    <a:srgbClr val="19332A"/>
                  </a:glow>
                </a:effectLst>
                <a:latin typeface="+mn-lt"/>
              </a:rPr>
              <a:t>he brought her</a:t>
            </a:r>
            <a:r>
              <a:rPr lang="en-US" sz="3600" b="1" dirty="0">
                <a:ln w="38100">
                  <a:noFill/>
                </a:ln>
                <a:effectLst>
                  <a:glow rad="165100">
                    <a:srgbClr val="19332A"/>
                  </a:glow>
                </a:effectLst>
                <a:latin typeface="+mn-lt"/>
              </a:rPr>
              <a:t> to the man.” </a:t>
            </a:r>
            <a:r>
              <a:rPr lang="en-US" sz="2000" b="1" dirty="0">
                <a:ln w="38100">
                  <a:noFill/>
                </a:ln>
                <a:effectLst>
                  <a:glow rad="165100">
                    <a:srgbClr val="19332A"/>
                  </a:glow>
                </a:effectLst>
                <a:latin typeface="+mn-lt"/>
              </a:rPr>
              <a:t>Gen. 2:22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4E0D3E-3FBC-46BA-A5B1-F0024A3E422F}"/>
              </a:ext>
            </a:extLst>
          </p:cNvPr>
          <p:cNvSpPr/>
          <p:nvPr/>
        </p:nvSpPr>
        <p:spPr>
          <a:xfrm>
            <a:off x="4114800" y="76200"/>
            <a:ext cx="5029200" cy="1066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9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The Ceremony: </a:t>
            </a:r>
          </a:p>
          <a:p>
            <a:pPr>
              <a:lnSpc>
                <a:spcPts val="3900"/>
              </a:lnSpc>
            </a:pPr>
            <a:r>
              <a:rPr lang="en-US" sz="36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Who gives this bride away?</a:t>
            </a:r>
          </a:p>
        </p:txBody>
      </p:sp>
    </p:spTree>
    <p:extLst>
      <p:ext uri="{BB962C8B-B14F-4D97-AF65-F5344CB8AC3E}">
        <p14:creationId xmlns:p14="http://schemas.microsoft.com/office/powerpoint/2010/main" val="1663319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ather gives away bride">
            <a:extLst>
              <a:ext uri="{FF2B5EF4-FFF2-40B4-BE49-F238E27FC236}">
                <a16:creationId xmlns:a16="http://schemas.microsoft.com/office/drawing/2014/main" id="{AA309DCA-A964-468D-BB92-044337F1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8205"/>
                    </a14:imgEffect>
                    <a14:imgEffect>
                      <a14:saturation sat="12100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44000" cy="60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30CB5A-39BB-4E42-95F5-B106B0C47191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ln w="38100">
                  <a:noFill/>
                </a:ln>
                <a:effectLst>
                  <a:glow rad="165100">
                    <a:srgbClr val="3D2543"/>
                  </a:glow>
                </a:effectLst>
                <a:latin typeface="+mn-lt"/>
              </a:rPr>
              <a:t>Just as the Lord gave the bride to Adam, fathers today give the bride to the groom.</a:t>
            </a:r>
          </a:p>
        </p:txBody>
      </p:sp>
    </p:spTree>
    <p:extLst>
      <p:ext uri="{BB962C8B-B14F-4D97-AF65-F5344CB8AC3E}">
        <p14:creationId xmlns:p14="http://schemas.microsoft.com/office/powerpoint/2010/main" val="272203764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0CB5A-39BB-4E42-95F5-B106B0C47191}"/>
              </a:ext>
            </a:extLst>
          </p:cNvPr>
          <p:cNvSpPr/>
          <p:nvPr/>
        </p:nvSpPr>
        <p:spPr>
          <a:xfrm>
            <a:off x="5181600" y="0"/>
            <a:ext cx="3962399" cy="6858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182880" tIns="91440" rIns="0" bIns="0">
            <a:noAutofit/>
          </a:bodyPr>
          <a:lstStyle/>
          <a:p>
            <a:pPr>
              <a:lnSpc>
                <a:spcPts val="3300"/>
              </a:lnSpc>
            </a:pPr>
            <a:r>
              <a:rPr lang="en-US" sz="3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“…</a:t>
            </a:r>
            <a:r>
              <a:rPr lang="en-US" sz="3200" b="1" dirty="0">
                <a:latin typeface="+mn-lt"/>
              </a:rPr>
              <a:t>Christ loved the church and gave himself up for her…having cleansed her by the washing of water with the word, that he might present the church </a:t>
            </a:r>
            <a:r>
              <a:rPr lang="en-US" sz="3200" b="1" u="sng" dirty="0">
                <a:latin typeface="+mn-lt"/>
              </a:rPr>
              <a:t>to himself </a:t>
            </a:r>
            <a:r>
              <a:rPr lang="en-US" sz="3200" b="1" dirty="0">
                <a:latin typeface="+mn-lt"/>
              </a:rPr>
              <a:t>in splendor, without spot or wrinkle or any such thing, that she might be holy and without blemish.</a:t>
            </a:r>
            <a:r>
              <a:rPr lang="en-US" sz="3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sz="16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Eph. 5:25, 27 RSV</a:t>
            </a:r>
          </a:p>
        </p:txBody>
      </p:sp>
      <p:pic>
        <p:nvPicPr>
          <p:cNvPr id="3" name="Picture 2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DBAC4273-5690-4206-9B6E-88213C516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colorTemperature colorTemp="7245"/>
                    </a14:imgEffect>
                    <a14:imgEffect>
                      <a14:saturation sat="203000"/>
                    </a14:imgEffect>
                    <a14:imgEffect>
                      <a14:brightnessContrast bright="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9" r="4510"/>
          <a:stretch/>
        </p:blipFill>
        <p:spPr>
          <a:xfrm>
            <a:off x="-304800" y="-193184"/>
            <a:ext cx="5682827" cy="720358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010BC6-983D-44DB-8084-851041351C9B}"/>
              </a:ext>
            </a:extLst>
          </p:cNvPr>
          <p:cNvSpPr/>
          <p:nvPr/>
        </p:nvSpPr>
        <p:spPr>
          <a:xfrm>
            <a:off x="9526" y="3810000"/>
            <a:ext cx="5019674" cy="3048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3600" b="1" dirty="0">
                <a:effectLst>
                  <a:glow rad="152400">
                    <a:srgbClr val="4F1E05"/>
                  </a:glo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BUT, Since Jesus is God (and there is none higher), He actually  presents His bride to Himself.</a:t>
            </a:r>
          </a:p>
        </p:txBody>
      </p:sp>
    </p:spTree>
    <p:extLst>
      <p:ext uri="{BB962C8B-B14F-4D97-AF65-F5344CB8AC3E}">
        <p14:creationId xmlns:p14="http://schemas.microsoft.com/office/powerpoint/2010/main" val="155752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830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F9EE165-086C-4EE8-9B14-13B29EED0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5540"/>
                    </a14:imgEffect>
                    <a14:imgEffect>
                      <a14:saturation sat="126000"/>
                    </a14:imgEffect>
                    <a14:imgEffect>
                      <a14:brightnessContrast bright="-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93"/>
          <a:stretch/>
        </p:blipFill>
        <p:spPr>
          <a:xfrm>
            <a:off x="-24883" y="0"/>
            <a:ext cx="9168881" cy="5206320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30CB5A-39BB-4E42-95F5-B106B0C47191}"/>
              </a:ext>
            </a:extLst>
          </p:cNvPr>
          <p:cNvSpPr/>
          <p:nvPr/>
        </p:nvSpPr>
        <p:spPr>
          <a:xfrm>
            <a:off x="0" y="3733800"/>
            <a:ext cx="9144000" cy="3124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584200">
                    <a:schemeClr val="bg2">
                      <a:alpha val="52000"/>
                    </a:schemeClr>
                  </a:glow>
                </a:effectLst>
                <a:latin typeface="+mn-lt"/>
              </a:rPr>
              <a:t>The Groom pays a price to join his bride—he must forsake all others.</a:t>
            </a:r>
          </a:p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“</a:t>
            </a:r>
            <a:r>
              <a:rPr lang="en-US" sz="4000" b="1" u="sng" dirty="0">
                <a:effectLst>
                  <a:glow rad="127000">
                    <a:schemeClr val="bg2"/>
                  </a:glow>
                </a:effectLst>
                <a:latin typeface="+mn-lt"/>
              </a:rPr>
              <a:t>For this cause </a:t>
            </a:r>
            <a:r>
              <a:rPr lang="en-US" sz="4000" b="1" dirty="0">
                <a:effectLst/>
                <a:latin typeface="+mn-lt"/>
              </a:rPr>
              <a:t>a man will leave his father and mother and will be joined to his wife. The two will become one flesh.” </a:t>
            </a:r>
            <a:r>
              <a:rPr lang="en-US" b="1" dirty="0">
                <a:effectLst/>
                <a:latin typeface="+mn-lt"/>
              </a:rPr>
              <a:t>Eph. 5:31 WEB</a:t>
            </a:r>
          </a:p>
        </p:txBody>
      </p:sp>
    </p:spTree>
    <p:extLst>
      <p:ext uri="{BB962C8B-B14F-4D97-AF65-F5344CB8AC3E}">
        <p14:creationId xmlns:p14="http://schemas.microsoft.com/office/powerpoint/2010/main" val="960525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lory be to the father">
            <a:extLst>
              <a:ext uri="{FF2B5EF4-FFF2-40B4-BE49-F238E27FC236}">
                <a16:creationId xmlns:a16="http://schemas.microsoft.com/office/drawing/2014/main" id="{60A944B2-DE0A-47DE-9ECF-AB1E838E2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6455"/>
                    </a14:imgEffect>
                    <a14:imgEffect>
                      <a14:brightnessContrast bright="4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" t="943" r="2742" b="23502"/>
          <a:stretch/>
        </p:blipFill>
        <p:spPr bwMode="auto">
          <a:xfrm>
            <a:off x="-277903" y="-155812"/>
            <a:ext cx="7135903" cy="7242412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30CB5A-39BB-4E42-95F5-B106B0C47191}"/>
              </a:ext>
            </a:extLst>
          </p:cNvPr>
          <p:cNvSpPr/>
          <p:nvPr/>
        </p:nvSpPr>
        <p:spPr>
          <a:xfrm>
            <a:off x="6477000" y="76200"/>
            <a:ext cx="2590799" cy="6781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5000"/>
              </a:lnSpc>
            </a:pPr>
            <a:r>
              <a:rPr lang="en-US" sz="4000" b="1" dirty="0">
                <a:latin typeface="+mn-lt"/>
              </a:rPr>
              <a:t>Likewise, Jesus left all for the cause of humanity:</a:t>
            </a:r>
          </a:p>
          <a:p>
            <a:endParaRPr lang="en-US" sz="2800" b="1" dirty="0">
              <a:latin typeface="+mn-lt"/>
            </a:endParaRPr>
          </a:p>
          <a:p>
            <a:pPr>
              <a:lnSpc>
                <a:spcPts val="5000"/>
              </a:lnSpc>
            </a:pPr>
            <a:r>
              <a:rPr lang="en-US" sz="4000" b="1" dirty="0">
                <a:latin typeface="+mn-lt"/>
              </a:rPr>
              <a:t>“I came from the Father into the world...”</a:t>
            </a:r>
          </a:p>
          <a:p>
            <a:pPr algn="r"/>
            <a:r>
              <a:rPr lang="en-US" b="1" dirty="0">
                <a:latin typeface="+mn-lt"/>
              </a:rPr>
              <a:t>Jn. 16:28 CEV</a:t>
            </a:r>
          </a:p>
        </p:txBody>
      </p:sp>
    </p:spTree>
    <p:extLst>
      <p:ext uri="{BB962C8B-B14F-4D97-AF65-F5344CB8AC3E}">
        <p14:creationId xmlns:p14="http://schemas.microsoft.com/office/powerpoint/2010/main" val="3743823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body of water&#10;&#10;Description generated with very high confidence">
            <a:extLst>
              <a:ext uri="{FF2B5EF4-FFF2-40B4-BE49-F238E27FC236}">
                <a16:creationId xmlns:a16="http://schemas.microsoft.com/office/drawing/2014/main" id="{726D5487-0333-4538-B404-7BAEE9C99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8096"/>
                    </a14:imgEffect>
                    <a14:imgEffect>
                      <a14:saturation sat="130000"/>
                    </a14:imgEffect>
                    <a14:imgEffect>
                      <a14:brightnessContrast bright="-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b="5269"/>
          <a:stretch/>
        </p:blipFill>
        <p:spPr>
          <a:xfrm>
            <a:off x="0" y="8562"/>
            <a:ext cx="9144000" cy="6849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30CB5A-39BB-4E42-95F5-B106B0C47191}"/>
              </a:ext>
            </a:extLst>
          </p:cNvPr>
          <p:cNvSpPr/>
          <p:nvPr/>
        </p:nvSpPr>
        <p:spPr>
          <a:xfrm>
            <a:off x="-11430" y="3505200"/>
            <a:ext cx="9155430" cy="3352800"/>
          </a:xfrm>
          <a:prstGeom prst="rect">
            <a:avLst/>
          </a:prstGeom>
          <a:effectLst>
            <a:glow rad="127000">
              <a:srgbClr val="8F5135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27000">
                    <a:srgbClr val="9A3913"/>
                  </a:glow>
                </a:effectLst>
              </a:rPr>
              <a:t>…</a:t>
            </a:r>
            <a:r>
              <a:rPr lang="en-US" sz="3600" b="1" dirty="0">
                <a:effectLst>
                  <a:glow rad="127000">
                    <a:srgbClr val="69270D"/>
                  </a:glow>
                </a:effectLst>
              </a:rPr>
              <a:t>or </a:t>
            </a:r>
            <a:r>
              <a:rPr lang="en-US" sz="3600" b="1" dirty="0">
                <a:effectLst>
                  <a:glow rad="127000">
                    <a:srgbClr val="69270D"/>
                  </a:glow>
                </a:effectLst>
                <a:latin typeface="+mn-lt"/>
              </a:rPr>
              <a:t>sisters or mother or father or children or lands, for my sake and for the gospel, who will not receive a hundredfold… and in the age to come, eternal life.’” </a:t>
            </a:r>
            <a:r>
              <a:rPr lang="en-US" b="1" dirty="0">
                <a:effectLst>
                  <a:glow rad="127000">
                    <a:srgbClr val="69270D"/>
                  </a:glow>
                </a:effectLst>
                <a:latin typeface="+mn-lt"/>
              </a:rPr>
              <a:t>Mat. 19:29, 30 ESV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effectLst>
                  <a:glow rad="127000">
                    <a:srgbClr val="69270D"/>
                  </a:glow>
                </a:effectLst>
                <a:latin typeface="+mn-lt"/>
              </a:rPr>
              <a:t>What are we willing to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effectLst>
                  <a:glow rad="127000">
                    <a:srgbClr val="69270D"/>
                  </a:glow>
                </a:effectLst>
                <a:latin typeface="+mn-lt"/>
              </a:rPr>
              <a:t>leave </a:t>
            </a:r>
            <a:r>
              <a:rPr lang="en-US" sz="3600" b="1" u="sng" dirty="0">
                <a:effectLst>
                  <a:glow rad="127000">
                    <a:srgbClr val="69270D"/>
                  </a:glow>
                </a:effectLst>
                <a:latin typeface="+mn-lt"/>
              </a:rPr>
              <a:t>for His cause</a:t>
            </a:r>
            <a:r>
              <a:rPr lang="en-US" sz="3600" b="1" dirty="0">
                <a:effectLst>
                  <a:glow rad="127000">
                    <a:srgbClr val="69270D"/>
                  </a:glow>
                </a:effectLst>
                <a:latin typeface="+mn-lt"/>
              </a:rPr>
              <a:t>?  </a:t>
            </a:r>
            <a:endParaRPr lang="en-US" b="1" dirty="0">
              <a:effectLst>
                <a:glow rad="127000">
                  <a:srgbClr val="69270D"/>
                </a:glow>
              </a:effectLst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1427B-F7EE-420B-9924-C374F39CB8D8}"/>
              </a:ext>
            </a:extLst>
          </p:cNvPr>
          <p:cNvSpPr/>
          <p:nvPr/>
        </p:nvSpPr>
        <p:spPr>
          <a:xfrm>
            <a:off x="-11430" y="152400"/>
            <a:ext cx="9155430" cy="1981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4600" b="1" dirty="0">
                <a:effectLst>
                  <a:glow rad="127000">
                    <a:srgbClr val="215779"/>
                  </a:glow>
                </a:effectLst>
                <a:latin typeface="+mn-lt"/>
              </a:rPr>
              <a:t>Now, He Asks Us to </a:t>
            </a:r>
          </a:p>
          <a:p>
            <a:pPr algn="ctr">
              <a:lnSpc>
                <a:spcPts val="4000"/>
              </a:lnSpc>
            </a:pPr>
            <a:r>
              <a:rPr lang="en-US" sz="4600" b="1" dirty="0">
                <a:effectLst>
                  <a:glow rad="127000">
                    <a:srgbClr val="215779"/>
                  </a:glow>
                </a:effectLst>
                <a:latin typeface="+mn-lt"/>
              </a:rPr>
              <a:t>Leave All for His Cause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effectLst>
                  <a:glow rad="127000">
                    <a:srgbClr val="215779"/>
                  </a:glow>
                </a:effectLst>
                <a:latin typeface="+mn-lt"/>
              </a:rPr>
              <a:t>Jesus said, ‘Truly, I say to you, there is no one who has left house or brothers…</a:t>
            </a:r>
          </a:p>
        </p:txBody>
      </p:sp>
    </p:spTree>
    <p:extLst>
      <p:ext uri="{BB962C8B-B14F-4D97-AF65-F5344CB8AC3E}">
        <p14:creationId xmlns:p14="http://schemas.microsoft.com/office/powerpoint/2010/main" val="3104526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ware&#10;&#10;Description generated with high confidence">
            <a:extLst>
              <a:ext uri="{FF2B5EF4-FFF2-40B4-BE49-F238E27FC236}">
                <a16:creationId xmlns:a16="http://schemas.microsoft.com/office/drawing/2014/main" id="{D0B32B69-78B2-4C22-BB02-FA68AD23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7"/>
          <a:stretch/>
        </p:blipFill>
        <p:spPr>
          <a:xfrm>
            <a:off x="1143000" y="0"/>
            <a:ext cx="6705600" cy="320040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2133600"/>
            <a:ext cx="9220200" cy="4724400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300" dirty="0"/>
              <a:t>Consider the following questions: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500" dirty="0"/>
              <a:t>From where did Adam’s &amp; Jesus’ brides come?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500" dirty="0"/>
              <a:t>How are Adam’s &amp; Jesus’ brides made in the images of their grooms?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500" dirty="0"/>
              <a:t>In the case of Adam’s &amp; Jesus’ weddings, who gives the brides away?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500" dirty="0"/>
              <a:t>What did Jesus do for His bride and what must she do for her groom’s cause?</a:t>
            </a:r>
          </a:p>
        </p:txBody>
      </p:sp>
    </p:spTree>
    <p:extLst>
      <p:ext uri="{BB962C8B-B14F-4D97-AF65-F5344CB8AC3E}">
        <p14:creationId xmlns:p14="http://schemas.microsoft.com/office/powerpoint/2010/main" val="1191095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The Cause of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The Cause of Christ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https://youtu.be/v0ybgYajDHg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627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194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rgbClr val="3E0A02">
              <a:alpha val="58823"/>
            </a:srgb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rgbClr val="7B3907">
              <a:alpha val="51765"/>
            </a:srgbClr>
          </a:solidFill>
          <a:ln>
            <a:noFill/>
          </a:ln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rgbClr val="2A171B"/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3276600"/>
            <a:ext cx="6324600" cy="35052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are the Bride &amp; Groom willing to do for each other?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92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383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3 – The Bride Reflects the Groom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3204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Oh, The Wedding of the Lamb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Oh, The Wedding of the Lamb</a:t>
            </a:r>
            <a:r>
              <a:rPr lang="en-US" sz="4000" dirty="0"/>
              <a:t> 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https://youtu.be/otEgXJRTLSg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49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C7C5A9-108A-4B99-82F8-F8FE9D7D4617}"/>
              </a:ext>
            </a:extLst>
          </p:cNvPr>
          <p:cNvSpPr/>
          <p:nvPr/>
        </p:nvSpPr>
        <p:spPr>
          <a:xfrm>
            <a:off x="0" y="-38270"/>
            <a:ext cx="9144000" cy="6896270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lIns="91440" tIns="0" rIns="0" bIns="0">
            <a:noAutofit/>
          </a:bodyPr>
          <a:lstStyle/>
          <a:p>
            <a:endParaRPr lang="en-US" sz="3600" b="1" dirty="0">
              <a:effectLst>
                <a:glow rad="190500">
                  <a:srgbClr val="270706"/>
                </a:glow>
              </a:effectLst>
              <a:latin typeface="+mn-lt"/>
            </a:endParaRPr>
          </a:p>
        </p:txBody>
      </p:sp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CFF3CC1-ED1E-437B-A90B-3D333E171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2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16657" r="3738"/>
          <a:stretch/>
        </p:blipFill>
        <p:spPr>
          <a:xfrm>
            <a:off x="2770632" y="-38270"/>
            <a:ext cx="6449568" cy="68962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04800" y="2705100"/>
            <a:ext cx="5029200" cy="41529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6500"/>
              </a:lnSpc>
            </a:pPr>
            <a:r>
              <a:rPr lang="en-US" sz="7200" b="1" dirty="0">
                <a:ln w="38100">
                  <a:solidFill>
                    <a:srgbClr val="604104"/>
                  </a:solidFill>
                </a:ln>
                <a:effectLst>
                  <a:glow rad="190500">
                    <a:srgbClr val="EA9D0A"/>
                  </a:glow>
                </a:effectLst>
                <a:latin typeface="+mn-lt"/>
              </a:rPr>
              <a:t>From where does </a:t>
            </a:r>
          </a:p>
          <a:p>
            <a:pPr>
              <a:lnSpc>
                <a:spcPts val="6500"/>
              </a:lnSpc>
            </a:pPr>
            <a:r>
              <a:rPr lang="en-US" sz="7200" b="1" dirty="0">
                <a:ln w="38100">
                  <a:solidFill>
                    <a:srgbClr val="604104"/>
                  </a:solidFill>
                </a:ln>
                <a:effectLst>
                  <a:glow rad="190500">
                    <a:srgbClr val="EA9D0A"/>
                  </a:glow>
                </a:effectLst>
                <a:latin typeface="+mn-lt"/>
              </a:rPr>
              <a:t>the bride come?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E67BD-0099-4246-A1A6-9E95125CA825}"/>
              </a:ext>
            </a:extLst>
          </p:cNvPr>
          <p:cNvSpPr/>
          <p:nvPr/>
        </p:nvSpPr>
        <p:spPr>
          <a:xfrm>
            <a:off x="228600" y="685800"/>
            <a:ext cx="4495800" cy="2057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6500"/>
              </a:lnSpc>
            </a:pPr>
            <a:r>
              <a:rPr lang="en-US" sz="6600" b="1" dirty="0">
                <a:ln w="38100">
                  <a:solidFill>
                    <a:srgbClr val="604104"/>
                  </a:solidFill>
                </a:ln>
                <a:effectLst>
                  <a:glow rad="190500">
                    <a:srgbClr val="EA9D0A"/>
                  </a:glow>
                </a:effectLst>
                <a:latin typeface="+mn-lt"/>
              </a:rPr>
              <a:t>The Ceremony:</a:t>
            </a:r>
          </a:p>
        </p:txBody>
      </p:sp>
    </p:spTree>
    <p:extLst>
      <p:ext uri="{BB962C8B-B14F-4D97-AF65-F5344CB8AC3E}">
        <p14:creationId xmlns:p14="http://schemas.microsoft.com/office/powerpoint/2010/main" val="1008472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sculpture&#10;&#10;Description generated with very high confidence">
            <a:extLst>
              <a:ext uri="{FF2B5EF4-FFF2-40B4-BE49-F238E27FC236}">
                <a16:creationId xmlns:a16="http://schemas.microsoft.com/office/drawing/2014/main" id="{C523E9A8-2332-4A28-9716-67E2690D2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6129"/>
                    </a14:imgEffect>
                    <a14:imgEffect>
                      <a14:saturation sat="119000"/>
                    </a14:imgEffect>
                    <a14:imgEffect>
                      <a14:brightnessContrast bright="1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6019800" y="0"/>
            <a:ext cx="3124200" cy="6858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182880" rIns="0" bIns="0">
            <a:noAutofit/>
          </a:bodyPr>
          <a:lstStyle/>
          <a:p>
            <a:pPr>
              <a:lnSpc>
                <a:spcPts val="4800"/>
              </a:lnSpc>
            </a:pPr>
            <a:r>
              <a:rPr lang="en-US" sz="4800" b="1" dirty="0">
                <a:ln w="38100">
                  <a:noFill/>
                </a:ln>
                <a:effectLst>
                  <a:glow rad="139700">
                    <a:srgbClr val="361E02"/>
                  </a:glow>
                </a:effectLst>
                <a:latin typeface="+mn-lt"/>
              </a:rPr>
              <a:t>While Adam slept, through a wound in his side, his bride was created.</a:t>
            </a:r>
          </a:p>
        </p:txBody>
      </p:sp>
    </p:spTree>
    <p:extLst>
      <p:ext uri="{BB962C8B-B14F-4D97-AF65-F5344CB8AC3E}">
        <p14:creationId xmlns:p14="http://schemas.microsoft.com/office/powerpoint/2010/main" val="22107890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1D690878-ADD4-4508-BFF6-F7D440570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colorTemperature colorTemp="5143"/>
                    </a14:imgEffect>
                    <a14:imgEffect>
                      <a14:saturation sat="81000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887" b="887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5486400" y="1600200"/>
            <a:ext cx="3657600" cy="5257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91440" bIns="0">
            <a:noAutofit/>
          </a:bodyPr>
          <a:lstStyle/>
          <a:p>
            <a:pPr>
              <a:lnSpc>
                <a:spcPts val="51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90500">
                    <a:srgbClr val="361E02"/>
                  </a:glow>
                </a:effectLst>
                <a:latin typeface="+mn-lt"/>
              </a:rPr>
              <a:t>“He formed a woman out of the rib and brought her to him.” </a:t>
            </a:r>
            <a:r>
              <a:rPr lang="en-US" b="1" dirty="0">
                <a:ln w="38100">
                  <a:noFill/>
                </a:ln>
                <a:effectLst>
                  <a:glow rad="139700">
                    <a:srgbClr val="361E02"/>
                  </a:glow>
                </a:effectLst>
                <a:latin typeface="+mn-lt"/>
              </a:rPr>
              <a:t>Gen. 2:22 GNT</a:t>
            </a:r>
          </a:p>
        </p:txBody>
      </p:sp>
    </p:spTree>
    <p:extLst>
      <p:ext uri="{BB962C8B-B14F-4D97-AF65-F5344CB8AC3E}">
        <p14:creationId xmlns:p14="http://schemas.microsoft.com/office/powerpoint/2010/main" val="219047208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1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8645</TotalTime>
  <Words>1527</Words>
  <Application>Microsoft Office PowerPoint</Application>
  <PresentationFormat>On-screen Show (4:3)</PresentationFormat>
  <Paragraphs>135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Oh, The Wedding of the Lamb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The Cause of Christ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566</cp:revision>
  <dcterms:created xsi:type="dcterms:W3CDTF">2012-08-28T02:53:07Z</dcterms:created>
  <dcterms:modified xsi:type="dcterms:W3CDTF">2018-04-14T18:46:50Z</dcterms:modified>
</cp:coreProperties>
</file>